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23" r:id="rId2"/>
    <p:sldId id="263" r:id="rId3"/>
    <p:sldId id="264" r:id="rId4"/>
    <p:sldId id="270" r:id="rId5"/>
    <p:sldId id="324" r:id="rId6"/>
    <p:sldId id="322" r:id="rId7"/>
    <p:sldId id="388" r:id="rId8"/>
    <p:sldId id="389" r:id="rId9"/>
    <p:sldId id="387" r:id="rId10"/>
    <p:sldId id="32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1">
          <p15:clr>
            <a:srgbClr val="A4A3A4"/>
          </p15:clr>
        </p15:guide>
        <p15:guide id="2" pos="38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eiZhai@163.com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44B"/>
    <a:srgbClr val="21273E"/>
    <a:srgbClr val="DADCE4"/>
    <a:srgbClr val="3A2E4F"/>
    <a:srgbClr val="528DA9"/>
    <a:srgbClr val="4A67D4"/>
    <a:srgbClr val="7483DE"/>
    <a:srgbClr val="7383E1"/>
    <a:srgbClr val="8DB6FF"/>
    <a:srgbClr val="ABC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>
        <p:guide orient="horz" pos="2221"/>
        <p:guide pos="3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EA053EFB-6033-4CE6-AA30-12A46473932B}" type="datetimeFigureOut">
              <a:rPr lang="zh-CN" altLang="en-US" smtClean="0"/>
              <a:t>2022/6/14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3CF659B7-856F-413B-B4A3-0AD6F5EDB98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现实世界中的物体被光线照射时</a:t>
            </a:r>
            <a:r>
              <a:rPr lang="en-US" altLang="zh-CN" dirty="0"/>
              <a:t>,</a:t>
            </a:r>
            <a:r>
              <a:rPr lang="zh-CN" altLang="en-US" dirty="0"/>
              <a:t>会反射一部分光。只有当反射光线进人你的眼睛时，你才能够看到物体并辩认出它的颜色。比如，白色的盒子会反射白光，当白光进人你的眼睛时，你才能看到盒子是白色的。在现实世界中，当光线照射到物体上时，发生了两个重要的现象</a:t>
            </a:r>
            <a:r>
              <a:rPr lang="en-US" altLang="zh-CN" dirty="0"/>
              <a:t>(</a:t>
            </a:r>
            <a:r>
              <a:rPr lang="zh-CN" altLang="en-US" dirty="0"/>
              <a:t>见图</a:t>
            </a:r>
            <a:r>
              <a:rPr lang="en-US" altLang="zh-CN" dirty="0"/>
              <a:t>8.1) :●</a:t>
            </a:r>
            <a:r>
              <a:rPr lang="zh-CN" altLang="en-US" dirty="0"/>
              <a:t>根据光源和光线方向，物体不同表面的明暗程度变得不一致。●根据光源和光线方向，物体向地面投下了影子。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着色器大家了解吧，其实着色器语言最开始就是为光照的阴暗而诞生的，但是现在作用更大了。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2" y="-176981"/>
            <a:ext cx="12191999" cy="4291740"/>
          </a:xfrm>
          <a:custGeom>
            <a:avLst/>
            <a:gdLst>
              <a:gd name="connsiteX0" fmla="*/ 0 w 12191999"/>
              <a:gd name="connsiteY0" fmla="*/ 0 h 4291740"/>
              <a:gd name="connsiteX1" fmla="*/ 12191999 w 12191999"/>
              <a:gd name="connsiteY1" fmla="*/ 0 h 4291740"/>
              <a:gd name="connsiteX2" fmla="*/ 12191999 w 12191999"/>
              <a:gd name="connsiteY2" fmla="*/ 1244082 h 4291740"/>
              <a:gd name="connsiteX3" fmla="*/ 12191998 w 12191999"/>
              <a:gd name="connsiteY3" fmla="*/ 1244082 h 4291740"/>
              <a:gd name="connsiteX4" fmla="*/ 12191998 w 12191999"/>
              <a:gd name="connsiteY4" fmla="*/ 3713545 h 4291740"/>
              <a:gd name="connsiteX5" fmla="*/ 9905998 w 12191999"/>
              <a:gd name="connsiteY5" fmla="*/ 4122524 h 4291740"/>
              <a:gd name="connsiteX6" fmla="*/ 9905998 w 12191999"/>
              <a:gd name="connsiteY6" fmla="*/ 4125232 h 4291740"/>
              <a:gd name="connsiteX7" fmla="*/ 9857087 w 12191999"/>
              <a:gd name="connsiteY7" fmla="*/ 4136195 h 4291740"/>
              <a:gd name="connsiteX8" fmla="*/ 9690569 w 12191999"/>
              <a:gd name="connsiteY8" fmla="*/ 4182739 h 4291740"/>
              <a:gd name="connsiteX9" fmla="*/ 8839877 w 12191999"/>
              <a:gd name="connsiteY9" fmla="*/ 4291723 h 4291740"/>
              <a:gd name="connsiteX10" fmla="*/ 8765196 w 12191999"/>
              <a:gd name="connsiteY10" fmla="*/ 4290006 h 4291740"/>
              <a:gd name="connsiteX11" fmla="*/ 8717158 w 12191999"/>
              <a:gd name="connsiteY11" fmla="*/ 4291490 h 4291740"/>
              <a:gd name="connsiteX12" fmla="*/ 7673594 w 12191999"/>
              <a:gd name="connsiteY12" fmla="*/ 4138313 h 4291740"/>
              <a:gd name="connsiteX13" fmla="*/ 7659974 w 12191999"/>
              <a:gd name="connsiteY13" fmla="*/ 4134175 h 4291740"/>
              <a:gd name="connsiteX14" fmla="*/ 7619998 w 12191999"/>
              <a:gd name="connsiteY14" fmla="*/ 4125232 h 4291740"/>
              <a:gd name="connsiteX15" fmla="*/ 7619998 w 12191999"/>
              <a:gd name="connsiteY15" fmla="*/ 4122032 h 4291740"/>
              <a:gd name="connsiteX16" fmla="*/ 7465547 w 12191999"/>
              <a:gd name="connsiteY16" fmla="*/ 4075115 h 4291740"/>
              <a:gd name="connsiteX17" fmla="*/ 5541753 w 12191999"/>
              <a:gd name="connsiteY17" fmla="*/ 3716264 h 4291740"/>
              <a:gd name="connsiteX18" fmla="*/ 5333999 w 12191999"/>
              <a:gd name="connsiteY18" fmla="*/ 3713545 h 4291740"/>
              <a:gd name="connsiteX19" fmla="*/ 5091621 w 12191999"/>
              <a:gd name="connsiteY19" fmla="*/ 3716264 h 4291740"/>
              <a:gd name="connsiteX20" fmla="*/ 235032 w 12191999"/>
              <a:gd name="connsiteY20" fmla="*/ 4170386 h 4291740"/>
              <a:gd name="connsiteX21" fmla="*/ 0 w 12191999"/>
              <a:gd name="connsiteY21" fmla="*/ 4125232 h 42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291740">
                <a:moveTo>
                  <a:pt x="0" y="0"/>
                </a:moveTo>
                <a:lnTo>
                  <a:pt x="12191999" y="0"/>
                </a:lnTo>
                <a:lnTo>
                  <a:pt x="12191999" y="1244082"/>
                </a:lnTo>
                <a:lnTo>
                  <a:pt x="12191998" y="1244082"/>
                </a:lnTo>
                <a:lnTo>
                  <a:pt x="12191998" y="3713545"/>
                </a:lnTo>
                <a:cubicBezTo>
                  <a:pt x="11048998" y="3713545"/>
                  <a:pt x="10477498" y="3951890"/>
                  <a:pt x="9905998" y="4122524"/>
                </a:cubicBezTo>
                <a:lnTo>
                  <a:pt x="9905998" y="4125232"/>
                </a:lnTo>
                <a:lnTo>
                  <a:pt x="9857087" y="4136195"/>
                </a:lnTo>
                <a:lnTo>
                  <a:pt x="9690569" y="4182739"/>
                </a:lnTo>
                <a:cubicBezTo>
                  <a:pt x="9436631" y="4247894"/>
                  <a:pt x="9169020" y="4292764"/>
                  <a:pt x="8839877" y="4291723"/>
                </a:cubicBezTo>
                <a:lnTo>
                  <a:pt x="8765196" y="4290006"/>
                </a:lnTo>
                <a:lnTo>
                  <a:pt x="8717158" y="4291490"/>
                </a:lnTo>
                <a:cubicBezTo>
                  <a:pt x="8302351" y="4296392"/>
                  <a:pt x="7985321" y="4228826"/>
                  <a:pt x="7673594" y="4138313"/>
                </a:cubicBezTo>
                <a:lnTo>
                  <a:pt x="7659974" y="4134175"/>
                </a:lnTo>
                <a:lnTo>
                  <a:pt x="7619998" y="4125232"/>
                </a:lnTo>
                <a:lnTo>
                  <a:pt x="7619998" y="4122032"/>
                </a:lnTo>
                <a:lnTo>
                  <a:pt x="7465547" y="4075115"/>
                </a:lnTo>
                <a:cubicBezTo>
                  <a:pt x="6977201" y="3922257"/>
                  <a:pt x="6451962" y="3740504"/>
                  <a:pt x="5541753" y="3716264"/>
                </a:cubicBezTo>
                <a:lnTo>
                  <a:pt x="5333999" y="3713545"/>
                </a:lnTo>
                <a:lnTo>
                  <a:pt x="5091621" y="3716264"/>
                </a:lnTo>
                <a:cubicBezTo>
                  <a:pt x="2740246" y="3769940"/>
                  <a:pt x="2590994" y="4595906"/>
                  <a:pt x="235032" y="4170386"/>
                </a:cubicBezTo>
                <a:lnTo>
                  <a:pt x="0" y="4125232"/>
                </a:lnTo>
                <a:close/>
              </a:path>
            </a:pathLst>
          </a:cu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580" y="470718"/>
            <a:ext cx="3196131" cy="5562601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712193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381000" dist="635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967213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75414" y="1448744"/>
            <a:ext cx="2040132" cy="3606549"/>
          </a:xfrm>
          <a:custGeom>
            <a:avLst/>
            <a:gdLst>
              <a:gd name="connsiteX0" fmla="*/ 0 w 2040132"/>
              <a:gd name="connsiteY0" fmla="*/ 0 h 3606549"/>
              <a:gd name="connsiteX1" fmla="*/ 2040132 w 2040132"/>
              <a:gd name="connsiteY1" fmla="*/ 0 h 3606549"/>
              <a:gd name="connsiteX2" fmla="*/ 2040132 w 2040132"/>
              <a:gd name="connsiteY2" fmla="*/ 3606549 h 3606549"/>
              <a:gd name="connsiteX3" fmla="*/ 0 w 2040132"/>
              <a:gd name="connsiteY3" fmla="*/ 3606549 h 36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132" h="3606549">
                <a:moveTo>
                  <a:pt x="0" y="0"/>
                </a:moveTo>
                <a:lnTo>
                  <a:pt x="2040132" y="0"/>
                </a:lnTo>
                <a:lnTo>
                  <a:pt x="2040132" y="3606549"/>
                </a:lnTo>
                <a:lnTo>
                  <a:pt x="0" y="3606549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381000" dist="635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Adobe 黑体 Std R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0015" y="1451085"/>
            <a:ext cx="11332551" cy="364648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2022/6/14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1945" y="1041338"/>
            <a:ext cx="2449031" cy="27282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99873" y="3104038"/>
            <a:ext cx="2449031" cy="33587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99873" y="1036736"/>
            <a:ext cx="2449031" cy="1964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561945" y="3881535"/>
            <a:ext cx="2449031" cy="2581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48163" y="6382170"/>
            <a:ext cx="547804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ECB62A96-75BD-4D1B-A9DE-49026C62D5F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89" y="1825891"/>
            <a:ext cx="10515224" cy="4351729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  <a:lvl2pPr>
              <a:defRPr>
                <a:ea typeface="Adobe 黑体 Std R" panose="020B0400000000000000" pitchFamily="34" charset="-122"/>
              </a:defRPr>
            </a:lvl2pPr>
            <a:lvl3pPr>
              <a:defRPr>
                <a:ea typeface="Adobe 黑体 Std R" panose="020B0400000000000000" pitchFamily="34" charset="-122"/>
              </a:defRPr>
            </a:lvl3pPr>
            <a:lvl4pPr>
              <a:defRPr>
                <a:ea typeface="Adobe 黑体 Std R" panose="020B0400000000000000" pitchFamily="34" charset="-122"/>
              </a:defRPr>
            </a:lvl4pPr>
            <a:lvl5pPr>
              <a:defRPr>
                <a:ea typeface="Adobe 黑体 Std R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90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6CE9CDA6-EBF6-406F-B3E0-C54727C5BA5C}" type="datetimeFigureOut">
              <a:rPr lang="zh-CN" altLang="en-US" smtClean="0"/>
              <a:t>2022/6/14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413" y="6356748"/>
            <a:ext cx="4115176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1167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1EEBC43A-32FB-4EEB-A6E0-814D95442B8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>
            <a:off x="2" y="-176981"/>
            <a:ext cx="12191999" cy="4291740"/>
          </a:xfrm>
          <a:custGeom>
            <a:avLst/>
            <a:gdLst>
              <a:gd name="connsiteX0" fmla="*/ 0 w 12191999"/>
              <a:gd name="connsiteY0" fmla="*/ 0 h 4291740"/>
              <a:gd name="connsiteX1" fmla="*/ 12191999 w 12191999"/>
              <a:gd name="connsiteY1" fmla="*/ 0 h 4291740"/>
              <a:gd name="connsiteX2" fmla="*/ 12191999 w 12191999"/>
              <a:gd name="connsiteY2" fmla="*/ 1244082 h 4291740"/>
              <a:gd name="connsiteX3" fmla="*/ 12191998 w 12191999"/>
              <a:gd name="connsiteY3" fmla="*/ 1244082 h 4291740"/>
              <a:gd name="connsiteX4" fmla="*/ 12191998 w 12191999"/>
              <a:gd name="connsiteY4" fmla="*/ 3713545 h 4291740"/>
              <a:gd name="connsiteX5" fmla="*/ 9905998 w 12191999"/>
              <a:gd name="connsiteY5" fmla="*/ 4122524 h 4291740"/>
              <a:gd name="connsiteX6" fmla="*/ 9905998 w 12191999"/>
              <a:gd name="connsiteY6" fmla="*/ 4125232 h 4291740"/>
              <a:gd name="connsiteX7" fmla="*/ 9857087 w 12191999"/>
              <a:gd name="connsiteY7" fmla="*/ 4136195 h 4291740"/>
              <a:gd name="connsiteX8" fmla="*/ 9690569 w 12191999"/>
              <a:gd name="connsiteY8" fmla="*/ 4182739 h 4291740"/>
              <a:gd name="connsiteX9" fmla="*/ 8839877 w 12191999"/>
              <a:gd name="connsiteY9" fmla="*/ 4291723 h 4291740"/>
              <a:gd name="connsiteX10" fmla="*/ 8765196 w 12191999"/>
              <a:gd name="connsiteY10" fmla="*/ 4290006 h 4291740"/>
              <a:gd name="connsiteX11" fmla="*/ 8717158 w 12191999"/>
              <a:gd name="connsiteY11" fmla="*/ 4291490 h 4291740"/>
              <a:gd name="connsiteX12" fmla="*/ 7673594 w 12191999"/>
              <a:gd name="connsiteY12" fmla="*/ 4138313 h 4291740"/>
              <a:gd name="connsiteX13" fmla="*/ 7659974 w 12191999"/>
              <a:gd name="connsiteY13" fmla="*/ 4134175 h 4291740"/>
              <a:gd name="connsiteX14" fmla="*/ 7619998 w 12191999"/>
              <a:gd name="connsiteY14" fmla="*/ 4125232 h 4291740"/>
              <a:gd name="connsiteX15" fmla="*/ 7619998 w 12191999"/>
              <a:gd name="connsiteY15" fmla="*/ 4122032 h 4291740"/>
              <a:gd name="connsiteX16" fmla="*/ 7465547 w 12191999"/>
              <a:gd name="connsiteY16" fmla="*/ 4075115 h 4291740"/>
              <a:gd name="connsiteX17" fmla="*/ 5541753 w 12191999"/>
              <a:gd name="connsiteY17" fmla="*/ 3716264 h 4291740"/>
              <a:gd name="connsiteX18" fmla="*/ 5333999 w 12191999"/>
              <a:gd name="connsiteY18" fmla="*/ 3713545 h 4291740"/>
              <a:gd name="connsiteX19" fmla="*/ 5091621 w 12191999"/>
              <a:gd name="connsiteY19" fmla="*/ 3716264 h 4291740"/>
              <a:gd name="connsiteX20" fmla="*/ 235032 w 12191999"/>
              <a:gd name="connsiteY20" fmla="*/ 4170386 h 4291740"/>
              <a:gd name="connsiteX21" fmla="*/ 0 w 12191999"/>
              <a:gd name="connsiteY21" fmla="*/ 4125232 h 42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291740">
                <a:moveTo>
                  <a:pt x="0" y="0"/>
                </a:moveTo>
                <a:lnTo>
                  <a:pt x="12191999" y="0"/>
                </a:lnTo>
                <a:lnTo>
                  <a:pt x="12191999" y="1244082"/>
                </a:lnTo>
                <a:lnTo>
                  <a:pt x="12191998" y="1244082"/>
                </a:lnTo>
                <a:lnTo>
                  <a:pt x="12191998" y="3713545"/>
                </a:lnTo>
                <a:cubicBezTo>
                  <a:pt x="11048998" y="3713545"/>
                  <a:pt x="10477498" y="3951890"/>
                  <a:pt x="9905998" y="4122524"/>
                </a:cubicBezTo>
                <a:lnTo>
                  <a:pt x="9905998" y="4125232"/>
                </a:lnTo>
                <a:lnTo>
                  <a:pt x="9857087" y="4136195"/>
                </a:lnTo>
                <a:lnTo>
                  <a:pt x="9690569" y="4182739"/>
                </a:lnTo>
                <a:cubicBezTo>
                  <a:pt x="9436631" y="4247894"/>
                  <a:pt x="9169020" y="4292764"/>
                  <a:pt x="8839877" y="4291723"/>
                </a:cubicBezTo>
                <a:lnTo>
                  <a:pt x="8765196" y="4290006"/>
                </a:lnTo>
                <a:lnTo>
                  <a:pt x="8717158" y="4291490"/>
                </a:lnTo>
                <a:cubicBezTo>
                  <a:pt x="8302351" y="4296392"/>
                  <a:pt x="7985321" y="4228826"/>
                  <a:pt x="7673594" y="4138313"/>
                </a:cubicBezTo>
                <a:lnTo>
                  <a:pt x="7659974" y="4134175"/>
                </a:lnTo>
                <a:lnTo>
                  <a:pt x="7619998" y="4125232"/>
                </a:lnTo>
                <a:lnTo>
                  <a:pt x="7619998" y="4122032"/>
                </a:lnTo>
                <a:lnTo>
                  <a:pt x="7465547" y="4075115"/>
                </a:lnTo>
                <a:cubicBezTo>
                  <a:pt x="6977201" y="3922257"/>
                  <a:pt x="6451962" y="3740504"/>
                  <a:pt x="5541753" y="3716264"/>
                </a:cubicBezTo>
                <a:lnTo>
                  <a:pt x="5333999" y="3713545"/>
                </a:lnTo>
                <a:lnTo>
                  <a:pt x="5091621" y="3716264"/>
                </a:lnTo>
                <a:cubicBezTo>
                  <a:pt x="2740246" y="3769940"/>
                  <a:pt x="2590994" y="4595906"/>
                  <a:pt x="235032" y="4170386"/>
                </a:cubicBezTo>
                <a:lnTo>
                  <a:pt x="0" y="4125232"/>
                </a:lnTo>
                <a:close/>
              </a:path>
            </a:pathLst>
          </a:cu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82" y="1156519"/>
            <a:ext cx="9199044" cy="514663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930141" y="1410612"/>
            <a:ext cx="5801591" cy="3627203"/>
          </a:xfrm>
          <a:custGeom>
            <a:avLst/>
            <a:gdLst>
              <a:gd name="connsiteX0" fmla="*/ 0 w 5778698"/>
              <a:gd name="connsiteY0" fmla="*/ 0 h 3627202"/>
              <a:gd name="connsiteX1" fmla="*/ 5778698 w 5778698"/>
              <a:gd name="connsiteY1" fmla="*/ 0 h 3627202"/>
              <a:gd name="connsiteX2" fmla="*/ 5778698 w 5778698"/>
              <a:gd name="connsiteY2" fmla="*/ 3627202 h 3627202"/>
              <a:gd name="connsiteX3" fmla="*/ 0 w 5778698"/>
              <a:gd name="connsiteY3" fmla="*/ 3627202 h 362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698" h="3627202">
                <a:moveTo>
                  <a:pt x="0" y="0"/>
                </a:moveTo>
                <a:lnTo>
                  <a:pt x="5778698" y="0"/>
                </a:lnTo>
                <a:lnTo>
                  <a:pt x="5778698" y="3627202"/>
                </a:lnTo>
                <a:lnTo>
                  <a:pt x="0" y="3627202"/>
                </a:lnTo>
                <a:close/>
              </a:path>
            </a:pathLst>
          </a:custGeom>
          <a:pattFill prst="lt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>
            <a:noAutofit/>
          </a:bodyPr>
          <a:lstStyle>
            <a:lvl1pPr>
              <a:defRPr lang="en-US" sz="1400" b="1" i="1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37724" y="1747613"/>
            <a:ext cx="885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+mn-ea"/>
                <a:cs typeface="Aparajita" panose="020B0604020202020204" pitchFamily="34" charset="0"/>
              </a:rPr>
              <a:t>2022 WebGL</a:t>
            </a:r>
            <a:r>
              <a:rPr lang="zh-CN" altLang="en-US" sz="7200" dirty="0">
                <a:latin typeface="+mn-ea"/>
                <a:cs typeface="Aparajita" panose="020B0604020202020204" pitchFamily="34" charset="0"/>
              </a:rPr>
              <a:t>中级课程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2854"/>
            <a:ext cx="2095531" cy="26751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85207" y="3061411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>
                <a:latin typeface="+mn-ea"/>
              </a:rPr>
              <a:t>光照概况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88616" y="4831757"/>
            <a:ext cx="2390398" cy="1118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讲解人：冰老师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讲解时间：</a:t>
            </a:r>
            <a:r>
              <a:rPr lang="en-US" altLang="zh-CN" dirty="0"/>
              <a:t>2022.06.15</a:t>
            </a:r>
          </a:p>
        </p:txBody>
      </p:sp>
    </p:spTree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5602" y="2485502"/>
            <a:ext cx="806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谢谢观看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600054" y="3594485"/>
            <a:ext cx="493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微软雅黑" panose="020B0503020204020204" pitchFamily="34" charset="-122"/>
                <a:cs typeface="Aparajita" panose="020B0604020202020204" pitchFamily="34" charset="0"/>
              </a:rPr>
              <a:t>THANK YOU</a:t>
            </a:r>
            <a:endParaRPr lang="zh-CN" altLang="en-US" sz="4800" b="1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Aparajita" panose="020B0604020202020204" pitchFamily="34" charset="0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4399" flipV="1">
            <a:off x="-175852" y="-152570"/>
            <a:ext cx="6930283" cy="73894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7897" y="1235342"/>
            <a:ext cx="19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造字工房力黑（非商用）常规体" pitchFamily="50" charset="-122"/>
                <a:cs typeface="Aparajita" panose="020B0604020202020204" pitchFamily="34" charset="0"/>
              </a:rPr>
              <a:t>CONTENTS</a:t>
            </a:r>
            <a:endParaRPr lang="zh-CN" altLang="en-US" sz="2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parajita" panose="020B0604020202020204" pitchFamily="34" charset="0"/>
              <a:ea typeface="造字工房力黑（非商用）常规体" pitchFamily="50" charset="-122"/>
              <a:cs typeface="Aparajita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9079" y="1723504"/>
            <a:ext cx="125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355538" y="2812169"/>
            <a:ext cx="3308851" cy="528685"/>
            <a:chOff x="7160548" y="2534162"/>
            <a:chExt cx="3308851" cy="528685"/>
          </a:xfrm>
        </p:grpSpPr>
        <p:sp>
          <p:nvSpPr>
            <p:cNvPr id="11" name="文本框 10"/>
            <p:cNvSpPr txBox="1"/>
            <p:nvPr/>
          </p:nvSpPr>
          <p:spPr>
            <a:xfrm>
              <a:off x="7843210" y="2688777"/>
              <a:ext cx="127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前言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01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937582" y="3571477"/>
            <a:ext cx="3308851" cy="528685"/>
            <a:chOff x="7160548" y="2534162"/>
            <a:chExt cx="3308851" cy="528685"/>
          </a:xfrm>
        </p:grpSpPr>
        <p:sp>
          <p:nvSpPr>
            <p:cNvPr id="54" name="文本框 53"/>
            <p:cNvSpPr txBox="1"/>
            <p:nvPr/>
          </p:nvSpPr>
          <p:spPr>
            <a:xfrm>
              <a:off x="8514376" y="2688777"/>
              <a:ext cx="127315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理论基础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02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2204854" y="2894217"/>
            <a:ext cx="1748168" cy="1505737"/>
          </a:xfrm>
          <a:prstGeom prst="rect">
            <a:avLst/>
          </a:prstGeom>
          <a:gradFill>
            <a:gsLst>
              <a:gs pos="0">
                <a:srgbClr val="2C344B">
                  <a:alpha val="0"/>
                </a:srgbClr>
              </a:gs>
              <a:gs pos="86000">
                <a:srgbClr val="2127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BUSINESS PLAN</a:t>
            </a:r>
            <a:endParaRPr lang="zh-CN" altLang="en-US" sz="3200" dirty="0"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973269" y="1609541"/>
            <a:ext cx="7218731" cy="69134"/>
            <a:chOff x="4973269" y="1609541"/>
            <a:chExt cx="7218731" cy="6913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73269" y="1644108"/>
              <a:ext cx="7218731" cy="0"/>
            </a:xfrm>
            <a:prstGeom prst="line">
              <a:avLst/>
            </a:prstGeom>
            <a:ln w="12700">
              <a:solidFill>
                <a:srgbClr val="2127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4978265" y="1609541"/>
              <a:ext cx="932856" cy="69134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55922" y="4300457"/>
            <a:ext cx="3308851" cy="577580"/>
            <a:chOff x="7160548" y="2485267"/>
            <a:chExt cx="3308851" cy="577580"/>
          </a:xfrm>
        </p:grpSpPr>
        <p:sp>
          <p:nvSpPr>
            <p:cNvPr id="3" name="文本框 2"/>
            <p:cNvSpPr txBox="1"/>
            <p:nvPr/>
          </p:nvSpPr>
          <p:spPr>
            <a:xfrm>
              <a:off x="8514368" y="2688467"/>
              <a:ext cx="19469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课程目录介绍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42297" y="2485267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03</a:t>
              </a:r>
              <a:endParaRPr lang="zh-CN" altLang="en-US" sz="2800" dirty="0"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95904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1783284"/>
            <a:chOff x="5568043" y="1174090"/>
            <a:chExt cx="1383041" cy="2944395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289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11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615553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前言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4866" y="338246"/>
            <a:ext cx="1619250" cy="647700"/>
          </a:xfrm>
          <a:prstGeom prst="rect">
            <a:avLst/>
          </a:prstGeom>
        </p:spPr>
      </p:pic>
      <p:pic>
        <p:nvPicPr>
          <p:cNvPr id="2" name="光照">
            <a:hlinkClick r:id="" action="ppaction://media"/>
            <a:extLst>
              <a:ext uri="{FF2B5EF4-FFF2-40B4-BE49-F238E27FC236}">
                <a16:creationId xmlns:a16="http://schemas.microsoft.com/office/drawing/2014/main" id="{6E8A9D82-39BD-EEA7-B1A6-905F2EF7AC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731" y="1323217"/>
            <a:ext cx="10398035" cy="45947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DE3541-47F0-C7CB-8736-0FCB005AA770}"/>
              </a:ext>
            </a:extLst>
          </p:cNvPr>
          <p:cNvSpPr txBox="1"/>
          <p:nvPr/>
        </p:nvSpPr>
        <p:spPr>
          <a:xfrm>
            <a:off x="1561011" y="6244058"/>
            <a:ext cx="6135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太阳、灯、火焰、手电筒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……..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/>
          <p:cNvSpPr txBox="1"/>
          <p:nvPr/>
        </p:nvSpPr>
        <p:spPr>
          <a:xfrm>
            <a:off x="3019865" y="2582518"/>
            <a:ext cx="61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Aparajita" panose="020B0604020202020204" pitchFamily="34" charset="0"/>
                <a:ea typeface="微软雅黑 Light" panose="020B0502040204020203" pitchFamily="34" charset="-122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Aparajita" panose="020B0604020202020204" pitchFamily="34" charset="0"/>
              <a:ea typeface="微软雅黑 Light" panose="020B0502040204020203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185" y="2979877"/>
            <a:ext cx="3673630" cy="105092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基础理论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黑体 Std R" panose="020B04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952069"/>
            <a:chOff x="5568043" y="1174090"/>
            <a:chExt cx="1383041" cy="1571969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黑体 Std R" panose="020B04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152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Aparajita" panose="020B0604020202020204" pitchFamily="34" charset="0"/>
                  <a:ea typeface="Adobe 黑体 Std R" panose="020B0400000000000000" pitchFamily="34" charset="-122"/>
                  <a:cs typeface="Aparajita" panose="020B0604020202020204" pitchFamily="34" charset="0"/>
                </a:rPr>
                <a:t>2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1231106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光照类型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965" y="254635"/>
            <a:ext cx="2181225" cy="1228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739387-819E-35C9-C127-AD0B8C9AE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36" y="2148975"/>
            <a:ext cx="5368970" cy="23336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9FB36A81-DA72-F49D-C9E3-FEC9FC27FD2F}"/>
              </a:ext>
            </a:extLst>
          </p:cNvPr>
          <p:cNvSpPr txBox="1"/>
          <p:nvPr/>
        </p:nvSpPr>
        <p:spPr>
          <a:xfrm>
            <a:off x="6056812" y="1895012"/>
            <a:ext cx="61351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平行光：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平行光的光线是相互平行的，平行光具有方向。平行光可以看做是无限远处的光源发出的光。因为太阳距离地球很远，所以阳光到达地球时可以认为是平行的，平行光的定义很简单，只需要有一个方向和一个颜色即可。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点光源光：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点光源是从一个点向周围所有的方向发出的光。点光源光可以用来表示现实生活中的灯泡、火焰等。我们需要指定点光源的位置和颜色。光线的方向将根据点光源的位置和被照射的部位计算出来，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因为点光源光在场景内的不同位置是不同的。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环境光：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是指那些经光源（点光源或平行光）发出后，被墙壁等物体反射多次，然后照到物体表面上的光。环境光从各个角度照射物体，其强度都是相同的。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1231106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反射类型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965" y="254635"/>
            <a:ext cx="2181225" cy="1228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EFBE2-8764-5B71-3A7B-7CC61495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65" y="1293953"/>
            <a:ext cx="4980215" cy="25547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459C45-3299-0BA1-E1DC-E84B3E144C9E}"/>
              </a:ext>
            </a:extLst>
          </p:cNvPr>
          <p:cNvSpPr txBox="1"/>
          <p:nvPr/>
        </p:nvSpPr>
        <p:spPr>
          <a:xfrm>
            <a:off x="5593080" y="2405636"/>
            <a:ext cx="613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漫反射是针对平行光和点光源而言的。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漫反射是针对现实生活中大部分粗糙材质（比如塑料、岩石等）而建立的理想反射模型，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其反射光在各个方向上是均匀的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5E3263-D35D-72DD-02BC-92F9F0FF3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51" y="4290606"/>
            <a:ext cx="5100229" cy="21381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3D7369-6D24-232A-11B5-DB76B1A68115}"/>
              </a:ext>
            </a:extLst>
          </p:cNvPr>
          <p:cNvSpPr txBox="1"/>
          <p:nvPr/>
        </p:nvSpPr>
        <p:spPr>
          <a:xfrm>
            <a:off x="5662749" y="4696828"/>
            <a:ext cx="613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环境反射是针对环境光而言的。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在环境反射中，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反射光的方向可以认为就是入射光的反方向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。由于环境光照射物体的方式是各个方向均匀的、强度相等的，所以反射光的各个方向也是均匀的：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F759E5-35CD-8368-0F00-5BFA002D2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490" y="3529035"/>
            <a:ext cx="3800475" cy="257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A58B32-13C3-8222-6E16-3DFFD0780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251" y="6036578"/>
            <a:ext cx="3619500" cy="304800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574F92DD-249B-A4DA-6E8B-0FABA9C7BA41}"/>
              </a:ext>
            </a:extLst>
          </p:cNvPr>
          <p:cNvSpPr/>
          <p:nvPr/>
        </p:nvSpPr>
        <p:spPr>
          <a:xfrm>
            <a:off x="612865" y="3061982"/>
            <a:ext cx="276368" cy="2952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061048-6BE3-184D-7604-BCDF5855E4CF}"/>
              </a:ext>
            </a:extLst>
          </p:cNvPr>
          <p:cNvSpPr txBox="1"/>
          <p:nvPr/>
        </p:nvSpPr>
        <p:spPr>
          <a:xfrm>
            <a:off x="91193" y="352903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表面反射光颜色</a:t>
            </a:r>
          </a:p>
        </p:txBody>
      </p:sp>
    </p:spTree>
    <p:extLst>
      <p:ext uri="{BB962C8B-B14F-4D97-AF65-F5344CB8AC3E}">
        <p14:creationId xmlns:p14="http://schemas.microsoft.com/office/powerpoint/2010/main" val="362467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1"/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462213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400" b="1" dirty="0">
                <a:solidFill>
                  <a:srgbClr val="21273E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  <a:sym typeface="+mn-lt"/>
              </a:rPr>
              <a:t>法线：表面的朝向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965" y="254635"/>
            <a:ext cx="2181225" cy="1228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CD346-031C-C8E0-841C-110DE3A8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" y="1425674"/>
            <a:ext cx="5600700" cy="2390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33F4CE-C415-9C8E-5729-2A0C85AF5415}"/>
              </a:ext>
            </a:extLst>
          </p:cNvPr>
          <p:cNvSpPr txBox="1"/>
          <p:nvPr/>
        </p:nvSpPr>
        <p:spPr>
          <a:xfrm>
            <a:off x="5352177" y="1471877"/>
            <a:ext cx="6723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物体表面的朝向，即垂直与表面的方向，又称法线或法向量。法向量有三个分量，向量</a:t>
            </a:r>
            <a:r>
              <a:rPr lang="en-US" altLang="zh-CN" dirty="0" err="1"/>
              <a:t>xyz</a:t>
            </a:r>
            <a:r>
              <a:rPr lang="zh-CN" altLang="en-US" dirty="0"/>
              <a:t>。比如：向量（</a:t>
            </a:r>
            <a:r>
              <a:rPr lang="en-US" altLang="zh-CN" dirty="0"/>
              <a:t>1,0,0</a:t>
            </a:r>
            <a:r>
              <a:rPr lang="zh-CN" altLang="en-US" dirty="0"/>
              <a:t>）表示</a:t>
            </a:r>
            <a:r>
              <a:rPr lang="en-US" altLang="zh-CN" dirty="0"/>
              <a:t>x</a:t>
            </a:r>
            <a:r>
              <a:rPr lang="zh-CN" altLang="en-US" dirty="0"/>
              <a:t>轴的正方向，（</a:t>
            </a:r>
            <a:r>
              <a:rPr lang="en-US" altLang="zh-CN" dirty="0"/>
              <a:t>0,0,1</a:t>
            </a:r>
            <a:r>
              <a:rPr lang="zh-CN" altLang="en-US" dirty="0"/>
              <a:t>）表示</a:t>
            </a:r>
            <a:r>
              <a:rPr lang="en-US" altLang="zh-CN" dirty="0"/>
              <a:t>z</a:t>
            </a:r>
            <a:r>
              <a:rPr lang="zh-CN" altLang="en-US" dirty="0"/>
              <a:t>轴正方向。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F1540F-B3B7-DAD7-B1BF-4416A4EB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60" y="4409630"/>
            <a:ext cx="4480580" cy="21143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C1A6DC-63C9-1CB5-53EC-0FC6A8B0B04C}"/>
              </a:ext>
            </a:extLst>
          </p:cNvPr>
          <p:cNvSpPr txBox="1"/>
          <p:nvPr/>
        </p:nvSpPr>
        <p:spPr>
          <a:xfrm>
            <a:off x="760576" y="39994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一个面具有两个法向量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4A6564-BAF7-CC7A-CB02-8968EA149323}"/>
              </a:ext>
            </a:extLst>
          </p:cNvPr>
          <p:cNvSpPr txBox="1"/>
          <p:nvPr/>
        </p:nvSpPr>
        <p:spPr>
          <a:xfrm>
            <a:off x="4996576" y="397307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法向量与位置没有关系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989768-6A38-B5CE-8785-7110F2C31369}"/>
              </a:ext>
            </a:extLst>
          </p:cNvPr>
          <p:cNvSpPr/>
          <p:nvPr/>
        </p:nvSpPr>
        <p:spPr>
          <a:xfrm>
            <a:off x="5460763" y="4905286"/>
            <a:ext cx="1629399" cy="1273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6019FF8-F7D5-9B44-8E9B-87BCD7A3AECA}"/>
              </a:ext>
            </a:extLst>
          </p:cNvPr>
          <p:cNvCxnSpPr>
            <a:cxnSpLocks/>
          </p:cNvCxnSpPr>
          <p:nvPr/>
        </p:nvCxnSpPr>
        <p:spPr>
          <a:xfrm flipH="1">
            <a:off x="4674550" y="5386123"/>
            <a:ext cx="2076628" cy="53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A24A43F-F3F9-12E7-11CC-4918B028439F}"/>
              </a:ext>
            </a:extLst>
          </p:cNvPr>
          <p:cNvCxnSpPr>
            <a:cxnSpLocks/>
          </p:cNvCxnSpPr>
          <p:nvPr/>
        </p:nvCxnSpPr>
        <p:spPr>
          <a:xfrm flipH="1">
            <a:off x="4826950" y="5538523"/>
            <a:ext cx="2076628" cy="53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5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865" y="202565"/>
            <a:ext cx="2181225" cy="1228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F86EB6-0861-6DBB-6475-B64BFB45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62" y="816927"/>
            <a:ext cx="5248275" cy="5657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552</Words>
  <Application>Microsoft Office PowerPoint</Application>
  <PresentationFormat>宽屏</PresentationFormat>
  <Paragraphs>40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Adobe 黑体 Std R</vt:lpstr>
      <vt:lpstr>-apple-system</vt:lpstr>
      <vt:lpstr>宋体</vt:lpstr>
      <vt:lpstr>微软雅黑</vt:lpstr>
      <vt:lpstr>Aparajita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JialeiZhai@163.com</cp:lastModifiedBy>
  <cp:revision>97</cp:revision>
  <dcterms:created xsi:type="dcterms:W3CDTF">2020-08-06T03:23:00Z</dcterms:created>
  <dcterms:modified xsi:type="dcterms:W3CDTF">2022-06-14T09:48:21Z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